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83" r:id="rId3"/>
    <p:sldId id="293" r:id="rId4"/>
    <p:sldId id="256" r:id="rId5"/>
    <p:sldId id="257" r:id="rId6"/>
    <p:sldId id="258" r:id="rId7"/>
    <p:sldId id="259" r:id="rId8"/>
    <p:sldId id="284" r:id="rId9"/>
    <p:sldId id="260" r:id="rId10"/>
    <p:sldId id="261" r:id="rId11"/>
    <p:sldId id="285" r:id="rId12"/>
    <p:sldId id="262" r:id="rId13"/>
    <p:sldId id="294" r:id="rId14"/>
    <p:sldId id="263" r:id="rId15"/>
    <p:sldId id="264" r:id="rId16"/>
    <p:sldId id="265" r:id="rId17"/>
    <p:sldId id="270" r:id="rId18"/>
    <p:sldId id="286" r:id="rId19"/>
    <p:sldId id="287" r:id="rId20"/>
    <p:sldId id="288" r:id="rId21"/>
    <p:sldId id="289" r:id="rId22"/>
    <p:sldId id="291" r:id="rId23"/>
    <p:sldId id="292" r:id="rId24"/>
    <p:sldId id="301" r:id="rId25"/>
    <p:sldId id="266" r:id="rId26"/>
    <p:sldId id="267" r:id="rId27"/>
    <p:sldId id="268" r:id="rId28"/>
    <p:sldId id="269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99" r:id="rId39"/>
    <p:sldId id="282" r:id="rId40"/>
    <p:sldId id="297" r:id="rId41"/>
    <p:sldId id="298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D520F3-9463-4489-A2C5-B9CF0318E03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0A5DA6-613E-4190-8093-E6F543707CF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-243408"/>
            <a:ext cx="7406640" cy="1472184"/>
          </a:xfrm>
        </p:spPr>
        <p:txBody>
          <a:bodyPr/>
          <a:lstStyle/>
          <a:p>
            <a:r>
              <a:rPr lang="en-US" dirty="0" smtClean="0"/>
              <a:t>(L2)  Maternal Health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394" y="5547054"/>
            <a:ext cx="7406640" cy="132579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</a:t>
            </a:r>
            <a:r>
              <a:rPr lang="en-US" dirty="0" err="1" smtClean="0"/>
              <a:t>Dr</a:t>
            </a:r>
            <a:r>
              <a:rPr lang="en-US" dirty="0" smtClean="0"/>
              <a:t> .</a:t>
            </a:r>
            <a:r>
              <a:rPr lang="en-US" dirty="0" err="1" smtClean="0"/>
              <a:t>Amall.Y.Yousif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19" y="1556792"/>
            <a:ext cx="6175354" cy="41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92696"/>
            <a:ext cx="7509520" cy="4525963"/>
          </a:xfrm>
        </p:spPr>
        <p:txBody>
          <a:bodyPr>
            <a:normAutofit fontScale="25000" lnSpcReduction="20000"/>
          </a:bodyPr>
          <a:lstStyle/>
          <a:p>
            <a:pPr rtl="1"/>
            <a:r>
              <a:rPr lang="en-US" dirty="0"/>
              <a:t> </a:t>
            </a:r>
          </a:p>
          <a:p>
            <a:pPr marL="82296" indent="0" algn="l" rtl="1">
              <a:buNone/>
            </a:pPr>
            <a:r>
              <a:rPr lang="en-US" sz="12800" dirty="0" err="1">
                <a:solidFill>
                  <a:srgbClr val="FF0000"/>
                </a:solidFill>
              </a:rPr>
              <a:t>EmOC</a:t>
            </a:r>
            <a:r>
              <a:rPr lang="en-US" sz="12800" dirty="0">
                <a:solidFill>
                  <a:srgbClr val="FF0000"/>
                </a:solidFill>
              </a:rPr>
              <a:t> at the first referral level are:</a:t>
            </a:r>
          </a:p>
          <a:p>
            <a:pPr marL="0" indent="0" algn="l" rtl="1">
              <a:buNone/>
            </a:pPr>
            <a:r>
              <a:rPr lang="en-US" sz="9600" dirty="0"/>
              <a:t> </a:t>
            </a:r>
          </a:p>
          <a:p>
            <a:pPr marL="82296" lvl="0" indent="0" algn="l">
              <a:buNone/>
            </a:pPr>
            <a:r>
              <a:rPr lang="en-US" sz="11200" dirty="0"/>
              <a:t>Surgery (</a:t>
            </a:r>
            <a:r>
              <a:rPr lang="en-US" sz="11200" dirty="0" err="1"/>
              <a:t>e.g</a:t>
            </a:r>
            <a:r>
              <a:rPr lang="en-US" sz="11200" dirty="0"/>
              <a:t>  Caesarean section)</a:t>
            </a:r>
          </a:p>
          <a:p>
            <a:pPr marL="82296" lvl="0" indent="0" algn="l">
              <a:buNone/>
            </a:pPr>
            <a:r>
              <a:rPr lang="en-US" sz="11200" dirty="0" err="1"/>
              <a:t>Anaesthesia</a:t>
            </a:r>
            <a:r>
              <a:rPr lang="en-US" sz="11200" dirty="0"/>
              <a:t> to support surgical procedures.</a:t>
            </a:r>
          </a:p>
          <a:p>
            <a:pPr marL="82296" lvl="0" indent="0" algn="l">
              <a:buNone/>
            </a:pPr>
            <a:r>
              <a:rPr lang="en-US" sz="11200" dirty="0"/>
              <a:t>Medical treatment of complications such as diabetes and hypertension.</a:t>
            </a:r>
          </a:p>
          <a:p>
            <a:pPr marL="82296" lvl="0" indent="0" algn="l">
              <a:buNone/>
            </a:pPr>
            <a:r>
              <a:rPr lang="en-US" sz="11200" dirty="0"/>
              <a:t>Blood replacement for sever </a:t>
            </a:r>
            <a:r>
              <a:rPr lang="en-US" sz="11200" dirty="0" err="1"/>
              <a:t>anaemia</a:t>
            </a:r>
            <a:r>
              <a:rPr lang="en-US" sz="11200" dirty="0"/>
              <a:t> or bleeding.</a:t>
            </a:r>
          </a:p>
          <a:p>
            <a:pPr marL="82296" lvl="0" indent="0" algn="l">
              <a:buNone/>
            </a:pPr>
            <a:r>
              <a:rPr lang="en-US" sz="11200" dirty="0"/>
              <a:t>Monitoring and management of women at risk.</a:t>
            </a:r>
          </a:p>
          <a:p>
            <a:pPr marL="82296" lvl="0" indent="0" algn="l">
              <a:buNone/>
            </a:pPr>
            <a:r>
              <a:rPr lang="en-US" sz="11200" dirty="0"/>
              <a:t>Neonatal special care.</a:t>
            </a:r>
          </a:p>
          <a:p>
            <a:pPr marL="0" indent="0">
              <a:buNone/>
            </a:pPr>
            <a:r>
              <a:rPr lang="en-US" sz="9600" dirty="0"/>
              <a:t> </a:t>
            </a:r>
          </a:p>
          <a:p>
            <a:pPr marL="0" indent="0">
              <a:buNone/>
            </a:pPr>
            <a:r>
              <a:rPr lang="en-US" sz="9600" dirty="0"/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24780"/>
            <a:ext cx="3777208" cy="21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l">
              <a:buNone/>
            </a:pPr>
            <a:r>
              <a:rPr lang="en-US" dirty="0"/>
              <a:t>Maternal deaths occur when women with life- threatening complications do not have timely access to </a:t>
            </a:r>
            <a:r>
              <a:rPr lang="en-US" dirty="0" err="1"/>
              <a:t>EmOC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The delays may occur at one or more stages</a:t>
            </a:r>
            <a:r>
              <a:rPr lang="en-US" dirty="0"/>
              <a:t>:</a:t>
            </a:r>
          </a:p>
          <a:p>
            <a:pPr marL="82296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Delay </a:t>
            </a:r>
            <a:r>
              <a:rPr lang="en-US" dirty="0"/>
              <a:t>at home in deciding to seek emergency treatment.</a:t>
            </a:r>
          </a:p>
          <a:p>
            <a:pPr marL="82296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Delay </a:t>
            </a:r>
            <a:r>
              <a:rPr lang="en-US" dirty="0"/>
              <a:t>in reaching an institution that can provide </a:t>
            </a:r>
            <a:r>
              <a:rPr lang="en-US" dirty="0" err="1"/>
              <a:t>EmOC</a:t>
            </a:r>
            <a:r>
              <a:rPr lang="en-US" dirty="0"/>
              <a:t>.</a:t>
            </a:r>
          </a:p>
          <a:p>
            <a:pPr marL="82296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Delay</a:t>
            </a:r>
            <a:r>
              <a:rPr lang="en-US" dirty="0"/>
              <a:t> in providing effective </a:t>
            </a:r>
            <a:r>
              <a:rPr lang="en-US" dirty="0" err="1"/>
              <a:t>EmOC</a:t>
            </a:r>
            <a:r>
              <a:rPr lang="en-US" dirty="0"/>
              <a:t> at the referral institution.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8640"/>
            <a:ext cx="749808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Postnatal Care</a:t>
            </a:r>
            <a:endParaRPr lang="en-US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l">
              <a:buNone/>
            </a:pPr>
            <a:r>
              <a:rPr lang="en-US" dirty="0" smtClean="0"/>
              <a:t>This period starts </a:t>
            </a:r>
            <a:r>
              <a:rPr lang="en-US" dirty="0" smtClean="0">
                <a:solidFill>
                  <a:srgbClr val="FF0000"/>
                </a:solidFill>
              </a:rPr>
              <a:t>one hour after delivery </a:t>
            </a:r>
            <a:r>
              <a:rPr lang="en-US" dirty="0" smtClean="0"/>
              <a:t>of the placenta and continues for </a:t>
            </a:r>
            <a:r>
              <a:rPr lang="en-US" dirty="0" smtClean="0">
                <a:solidFill>
                  <a:srgbClr val="FF0000"/>
                </a:solidFill>
              </a:rPr>
              <a:t>6-8 weeks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During this period </a:t>
            </a:r>
            <a:r>
              <a:rPr lang="en-US" dirty="0">
                <a:solidFill>
                  <a:srgbClr val="FF0000"/>
                </a:solidFill>
              </a:rPr>
              <a:t>two medical examinations </a:t>
            </a:r>
            <a:r>
              <a:rPr lang="en-US" dirty="0"/>
              <a:t>should be carried out with the aim of detecting and curing any problems resulting from birth.</a:t>
            </a:r>
          </a:p>
          <a:p>
            <a:pPr marL="0" indent="0" algn="l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75" y="4247933"/>
            <a:ext cx="5948525" cy="26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dirty="0"/>
              <a:t>During this period, the mother goes through a number of physical and emotional changes and thus requires rest, nutrition and vaginal </a:t>
            </a:r>
            <a:r>
              <a:rPr lang="en-US" dirty="0" smtClean="0"/>
              <a:t>care</a:t>
            </a:r>
            <a:r>
              <a:rPr lang="en-US" dirty="0"/>
              <a:t>. </a:t>
            </a:r>
            <a:endParaRPr lang="en-US" dirty="0" smtClean="0"/>
          </a:p>
          <a:p>
            <a:pPr marL="82296" indent="0" algn="l">
              <a:buNone/>
            </a:pPr>
            <a:r>
              <a:rPr lang="en-US" dirty="0"/>
              <a:t>The first examination is carried out within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weeks</a:t>
            </a:r>
            <a:r>
              <a:rPr lang="en-US" dirty="0"/>
              <a:t> after delivery and the second between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6 weeks </a:t>
            </a:r>
            <a:r>
              <a:rPr lang="en-US" dirty="0"/>
              <a:t>after delivery.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</a:rPr>
              <a:t>Objectives of postnatal examinations</a:t>
            </a:r>
            <a:r>
              <a:rPr lang="en-US" b="1" dirty="0"/>
              <a:t>:</a:t>
            </a:r>
            <a:endParaRPr lang="en-US" sz="2800" dirty="0"/>
          </a:p>
          <a:p>
            <a:pPr marL="658368" lvl="2" indent="0" algn="l">
              <a:buNone/>
            </a:pPr>
            <a:r>
              <a:rPr lang="en-US" sz="2800" dirty="0"/>
              <a:t>Early diagnosis and treatment of complications of postnatal period.</a:t>
            </a:r>
          </a:p>
          <a:p>
            <a:pPr marL="658368" lvl="2" indent="0" algn="l">
              <a:buNone/>
            </a:pPr>
            <a:r>
              <a:rPr lang="en-US" sz="2800" dirty="0"/>
              <a:t>To provide care for the rapid restoration of the mother to optimum health.</a:t>
            </a:r>
          </a:p>
          <a:p>
            <a:pPr marL="658368" lvl="2" indent="0" algn="l">
              <a:buNone/>
            </a:pPr>
            <a:r>
              <a:rPr lang="en-US" sz="2800" dirty="0"/>
              <a:t>To check adequacy of breast feeding.</a:t>
            </a:r>
          </a:p>
          <a:p>
            <a:pPr marL="658368" lvl="2" indent="0" algn="l">
              <a:buNone/>
            </a:pPr>
            <a:r>
              <a:rPr lang="en-US" sz="2800" dirty="0"/>
              <a:t>Provide family planning services.</a:t>
            </a:r>
          </a:p>
          <a:p>
            <a:pPr marL="658368" lvl="2" indent="0" algn="l">
              <a:buNone/>
            </a:pPr>
            <a:r>
              <a:rPr lang="en-US" sz="2800" dirty="0"/>
              <a:t>Provide basic education.</a:t>
            </a:r>
          </a:p>
          <a:p>
            <a:pPr marL="658368" lvl="2" indent="0" algn="l">
              <a:buNone/>
            </a:pPr>
            <a:r>
              <a:rPr lang="en-US" sz="2800" dirty="0"/>
              <a:t>Provide psychological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Examination should include </a:t>
            </a:r>
            <a:r>
              <a:rPr lang="en-US" dirty="0"/>
              <a:t>:</a:t>
            </a:r>
          </a:p>
          <a:p>
            <a:pPr marL="82296" indent="0" algn="l">
              <a:buNone/>
            </a:pPr>
            <a:r>
              <a:rPr lang="en-US" dirty="0" smtClean="0"/>
              <a:t> -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hecking </a:t>
            </a:r>
            <a:r>
              <a:rPr lang="en-US" dirty="0"/>
              <a:t>the size and position of the uterus, cervix and perineum;</a:t>
            </a:r>
          </a:p>
          <a:p>
            <a:pPr marL="82296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/>
              <a:t>hecking </a:t>
            </a:r>
            <a:r>
              <a:rPr lang="en-US" dirty="0"/>
              <a:t>the blood pressure. </a:t>
            </a:r>
          </a:p>
          <a:p>
            <a:pPr marL="82296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Hb</a:t>
            </a:r>
            <a:r>
              <a:rPr lang="en-US" dirty="0"/>
              <a:t> testing should be repeated. </a:t>
            </a:r>
            <a:r>
              <a:rPr lang="en-US" dirty="0" smtClean="0"/>
              <a:t>                      </a:t>
            </a:r>
            <a:endParaRPr lang="en-US" dirty="0"/>
          </a:p>
          <a:p>
            <a:pPr marL="82296" indent="0" algn="l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/>
              <a:t>ust </a:t>
            </a:r>
            <a:r>
              <a:rPr lang="en-US" dirty="0"/>
              <a:t>teach </a:t>
            </a:r>
            <a:r>
              <a:rPr lang="en-US" dirty="0" smtClean="0"/>
              <a:t>her for pelvic </a:t>
            </a:r>
            <a:r>
              <a:rPr lang="en-US" dirty="0"/>
              <a:t>floor </a:t>
            </a:r>
            <a:r>
              <a:rPr lang="en-US" dirty="0" smtClean="0"/>
              <a:t>exercise. </a:t>
            </a:r>
            <a:endParaRPr lang="en-US" dirty="0"/>
          </a:p>
          <a:p>
            <a:pPr marL="82296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/>
              <a:t>romote </a:t>
            </a:r>
            <a:r>
              <a:rPr lang="en-US" dirty="0"/>
              <a:t>breast feeding</a:t>
            </a:r>
            <a:r>
              <a:rPr lang="en-US" dirty="0" smtClean="0"/>
              <a:t>.</a:t>
            </a:r>
            <a:endParaRPr lang="en-US" dirty="0"/>
          </a:p>
          <a:p>
            <a:pPr marL="82296" indent="0" algn="l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ome visits should be paid to women who are discharged early by a home visitor or a public health nurse. </a:t>
            </a:r>
          </a:p>
          <a:p>
            <a:pPr marL="0" indent="0" algn="l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350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581528" cy="55446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>
                <a:solidFill>
                  <a:srgbClr val="FF0000"/>
                </a:solidFill>
              </a:rPr>
              <a:t>Care of the newborn:</a:t>
            </a:r>
            <a:endParaRPr lang="en-US" sz="128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9600" dirty="0"/>
              <a:t>Aims of newborn examination in the first 48 hours:</a:t>
            </a:r>
          </a:p>
          <a:p>
            <a:pPr marL="0" indent="0" algn="l">
              <a:buNone/>
            </a:pPr>
            <a:r>
              <a:rPr lang="en-US" sz="9600" dirty="0"/>
              <a:t> </a:t>
            </a:r>
          </a:p>
          <a:p>
            <a:pPr marL="82296" lvl="0" indent="0" algn="l">
              <a:buNone/>
            </a:pPr>
            <a:r>
              <a:rPr lang="en-US" sz="9600" dirty="0"/>
              <a:t>To detect any congenital abnormalities.</a:t>
            </a:r>
          </a:p>
          <a:p>
            <a:pPr marL="82296" lvl="0" indent="0" algn="l">
              <a:buNone/>
            </a:pPr>
            <a:r>
              <a:rPr lang="en-US" sz="9600" dirty="0"/>
              <a:t>To ascertain that the baby has not suffer from injury during birth.</a:t>
            </a:r>
          </a:p>
          <a:p>
            <a:pPr marL="82296" lvl="0" indent="0" algn="l">
              <a:buNone/>
            </a:pPr>
            <a:r>
              <a:rPr lang="en-US" sz="9600" dirty="0"/>
              <a:t>To look for signs and symptoms of diseases peculiar to the newborn infant.</a:t>
            </a:r>
          </a:p>
          <a:p>
            <a:pPr marL="0" indent="0" algn="l">
              <a:buNone/>
            </a:pPr>
            <a:r>
              <a:rPr lang="en-US" sz="9600" dirty="0">
                <a:solidFill>
                  <a:srgbClr val="FF0000"/>
                </a:solidFill>
              </a:rPr>
              <a:t>The tasks for caring the newborn include:</a:t>
            </a:r>
          </a:p>
          <a:p>
            <a:pPr marL="82296" indent="0" algn="l">
              <a:buNone/>
            </a:pPr>
            <a:r>
              <a:rPr lang="en-US" sz="9600" dirty="0"/>
              <a:t>Cord care, eye care, general examination and checking the weight, encourage exclusive breast feeding, and start immunization</a:t>
            </a:r>
          </a:p>
          <a:p>
            <a:pPr marL="0" indent="0" algn="l">
              <a:buNone/>
            </a:pPr>
            <a:r>
              <a:rPr lang="en-US" sz="9600" dirty="0"/>
              <a:t> </a:t>
            </a:r>
          </a:p>
          <a:p>
            <a:pPr marL="82296" indent="0" algn="l">
              <a:buNone/>
            </a:pPr>
            <a:r>
              <a:rPr lang="en-US" sz="9600" dirty="0"/>
              <a:t>The second examination should be carried out after 6 weeks with the aim of following up the progress of the infant and detecting any abnormality.</a:t>
            </a:r>
          </a:p>
          <a:p>
            <a:pPr marL="0" indent="0" algn="l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13656"/>
            <a:ext cx="7498080" cy="5195664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  <a:defRPr/>
            </a:pPr>
            <a:r>
              <a:rPr lang="en-US" sz="3800" b="1" u="sng" dirty="0">
                <a:solidFill>
                  <a:srgbClr val="FF0000"/>
                </a:solidFill>
              </a:rPr>
              <a:t>Breast feeding</a:t>
            </a:r>
          </a:p>
          <a:p>
            <a:pPr algn="l">
              <a:defRPr/>
            </a:pPr>
            <a:endParaRPr lang="en-US" sz="3800" b="1" u="sng" dirty="0">
              <a:solidFill>
                <a:srgbClr val="FF0000"/>
              </a:solidFill>
            </a:endParaRPr>
          </a:p>
          <a:p>
            <a:pPr marL="0" indent="0" algn="l">
              <a:buNone/>
              <a:defRPr/>
            </a:pPr>
            <a:r>
              <a:rPr lang="en-US" b="1" dirty="0"/>
              <a:t>Should be encouraged by education</a:t>
            </a:r>
          </a:p>
          <a:p>
            <a:pPr marL="0" indent="0" algn="l"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1-</a:t>
            </a:r>
            <a:r>
              <a:rPr lang="en-US" b="1" dirty="0"/>
              <a:t>Mothers should be told about the benefits of breast feeding.</a:t>
            </a:r>
          </a:p>
          <a:p>
            <a:pPr marL="0" indent="0" algn="l"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2-</a:t>
            </a:r>
            <a:r>
              <a:rPr lang="en-US" b="1" dirty="0"/>
              <a:t> Encouragement &amp; help to mothers who breast fed for the first time .</a:t>
            </a:r>
          </a:p>
          <a:p>
            <a:pPr marL="0" indent="0" algn="l"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3-</a:t>
            </a:r>
            <a:r>
              <a:rPr lang="en-US" b="1" dirty="0"/>
              <a:t>Mothers should be told that</a:t>
            </a:r>
          </a:p>
          <a:p>
            <a:pPr marL="0" indent="0" algn="l">
              <a:buNone/>
              <a:defRPr/>
            </a:pPr>
            <a:r>
              <a:rPr lang="en-US" b="1" dirty="0"/>
              <a:t>- milk supply increase by increasing sucking. </a:t>
            </a:r>
          </a:p>
          <a:p>
            <a:pPr marL="0" indent="0" algn="l">
              <a:buNone/>
              <a:defRPr/>
            </a:pPr>
            <a:r>
              <a:rPr lang="en-US" b="1" dirty="0"/>
              <a:t>-Advise about fluid intake &amp; diet </a:t>
            </a:r>
          </a:p>
          <a:p>
            <a:pPr marL="0" indent="0" algn="l">
              <a:buNone/>
              <a:defRPr/>
            </a:pPr>
            <a:r>
              <a:rPr lang="en-US" b="1" dirty="0"/>
              <a:t>-Advice about avoiding taking drugs without doctor prescription</a:t>
            </a:r>
          </a:p>
          <a:p>
            <a:pPr marL="0" indent="0">
              <a:buNone/>
            </a:pPr>
            <a:endParaRPr lang="en-US" b="1" u="sng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BC68305-1645-E24D-A211-2050CC052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7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26FC42D-8EC6-3041-84E8-0F4D557EA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" y="0"/>
            <a:ext cx="9088847" cy="68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Natal care(delivery)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Aims</a:t>
            </a:r>
            <a:endParaRPr lang="en-US" dirty="0">
              <a:solidFill>
                <a:srgbClr val="FFC000"/>
              </a:solidFill>
            </a:endParaRPr>
          </a:p>
          <a:p>
            <a:pPr marL="0" indent="0" algn="l"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1.</a:t>
            </a:r>
            <a:r>
              <a:rPr lang="en-US" dirty="0"/>
              <a:t> To insure that every pregnant mother goes through safe delivery.</a:t>
            </a:r>
          </a:p>
          <a:p>
            <a:pPr marL="0" indent="0" algn="l"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2-</a:t>
            </a:r>
            <a:r>
              <a:rPr lang="en-US" dirty="0"/>
              <a:t> To reduce maternal and fetal loss from birth trauma &amp; asphyxia </a:t>
            </a:r>
          </a:p>
          <a:p>
            <a:pPr marL="0" lvl="0" indent="0" algn="l">
              <a:buNone/>
            </a:pPr>
            <a:r>
              <a:rPr lang="en-US" dirty="0" smtClean="0">
                <a:solidFill>
                  <a:schemeClr val="accent2"/>
                </a:solidFill>
              </a:rPr>
              <a:t>3</a:t>
            </a:r>
            <a:r>
              <a:rPr lang="en-US" dirty="0" smtClean="0"/>
              <a:t>-Cleanliness</a:t>
            </a:r>
            <a:endParaRPr lang="en-US" dirty="0"/>
          </a:p>
          <a:p>
            <a:pPr marL="0" lvl="0" indent="0" algn="l">
              <a:buNone/>
            </a:pPr>
            <a:r>
              <a:rPr lang="en-US" dirty="0" smtClean="0">
                <a:solidFill>
                  <a:schemeClr val="accent2"/>
                </a:solidFill>
              </a:rPr>
              <a:t>4</a:t>
            </a:r>
            <a:r>
              <a:rPr lang="en-US" dirty="0" smtClean="0"/>
              <a:t>-Preventing </a:t>
            </a:r>
            <a:r>
              <a:rPr lang="en-US" dirty="0"/>
              <a:t>complications</a:t>
            </a:r>
          </a:p>
          <a:p>
            <a:pPr marL="0" lvl="0" indent="0" algn="l"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5</a:t>
            </a:r>
            <a:r>
              <a:rPr lang="en-US" dirty="0" smtClean="0"/>
              <a:t>-Delivery </a:t>
            </a:r>
            <a:r>
              <a:rPr lang="en-US" dirty="0"/>
              <a:t>resuscitation for the baby</a:t>
            </a:r>
          </a:p>
          <a:p>
            <a:pPr marL="0" indent="0" algn="l">
              <a:buNone/>
              <a:defRPr/>
            </a:pPr>
            <a:endParaRPr lang="en-US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5583A05-B005-CF40-962C-BE2244C47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9846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40398C5-0807-C840-9EC1-D7C5CD005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" y="0"/>
            <a:ext cx="908241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0DD56B8-FB87-3E45-890E-E895302C6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31" y="1582772"/>
            <a:ext cx="6039487" cy="45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F7FE864-C0CC-7646-8A11-2EF4DD9CC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34" y="38"/>
            <a:ext cx="9179634" cy="68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L3)  </a:t>
            </a:r>
            <a:r>
              <a:rPr lang="en-US" dirty="0"/>
              <a:t>Maternal Health Care</a:t>
            </a:r>
          </a:p>
        </p:txBody>
      </p:sp>
      <p:pic>
        <p:nvPicPr>
          <p:cNvPr id="2050" name="Picture 2" descr="C:\Users\so\Desktop\photo_2023-10-21_13-15-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7606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Family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848872" cy="4886003"/>
          </a:xfrm>
        </p:spPr>
        <p:txBody>
          <a:bodyPr>
            <a:normAutofit lnSpcReduction="10000"/>
          </a:bodyPr>
          <a:lstStyle/>
          <a:p>
            <a:pPr marL="923544" lvl="3" indent="0" algn="l">
              <a:buNone/>
            </a:pPr>
            <a:r>
              <a:rPr lang="en-US" sz="2400" dirty="0"/>
              <a:t> Family planning has been defined by WHO in following manner:- </a:t>
            </a:r>
            <a:br>
              <a:rPr lang="en-US" sz="2400" dirty="0"/>
            </a:br>
            <a:r>
              <a:rPr lang="en-US" sz="2400" dirty="0"/>
              <a:t>       Family refers to practice that help individuals or couples to attain several objectives:-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b="1" dirty="0">
                <a:solidFill>
                  <a:srgbClr val="FF0000"/>
                </a:solidFill>
              </a:rPr>
              <a:t>To avoid </a:t>
            </a:r>
            <a:r>
              <a:rPr lang="en-US" sz="2400" dirty="0">
                <a:solidFill>
                  <a:srgbClr val="FF0000"/>
                </a:solidFill>
              </a:rPr>
              <a:t>unwanted pregnancy.</a:t>
            </a:r>
          </a:p>
          <a:p>
            <a:pPr marL="1371600" lvl="3" indent="0" algn="l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b="1" dirty="0">
                <a:solidFill>
                  <a:srgbClr val="FF0000"/>
                </a:solidFill>
              </a:rPr>
              <a:t>To control </a:t>
            </a:r>
            <a:r>
              <a:rPr lang="en-US" sz="2400" dirty="0">
                <a:solidFill>
                  <a:srgbClr val="FF0000"/>
                </a:solidFill>
              </a:rPr>
              <a:t>the time at which birth occur in        relation to age of parents.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>- </a:t>
            </a:r>
            <a:r>
              <a:rPr lang="en-US" sz="2400" b="1" dirty="0">
                <a:solidFill>
                  <a:srgbClr val="FF0000"/>
                </a:solidFill>
              </a:rPr>
              <a:t>To determine </a:t>
            </a:r>
            <a:r>
              <a:rPr lang="en-US" sz="2400" dirty="0">
                <a:solidFill>
                  <a:srgbClr val="FF0000"/>
                </a:solidFill>
              </a:rPr>
              <a:t>the number of children in the       family </a:t>
            </a:r>
          </a:p>
          <a:p>
            <a:pPr marL="1371600" lvl="3" indent="0" algn="l">
              <a:buNone/>
            </a:pP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b="1" dirty="0">
                <a:solidFill>
                  <a:srgbClr val="FF0000"/>
                </a:solidFill>
              </a:rPr>
              <a:t>To regulate </a:t>
            </a:r>
            <a:r>
              <a:rPr lang="en-US" sz="2400" dirty="0">
                <a:solidFill>
                  <a:srgbClr val="FF0000"/>
                </a:solidFill>
              </a:rPr>
              <a:t>the intervals between pregnancy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9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5184576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Family planning includes all measures that enable the couple to have the numbers of children they desire,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which </a:t>
            </a:r>
            <a:r>
              <a:rPr lang="en-US" dirty="0"/>
              <a:t>include:-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 Education and counseling on family             planning.</a:t>
            </a:r>
            <a:br>
              <a:rPr lang="en-US" dirty="0"/>
            </a:br>
            <a:r>
              <a:rPr lang="en-US" dirty="0"/>
              <a:t>2. Provision of contraceptives.</a:t>
            </a:r>
            <a:br>
              <a:rPr lang="en-US" dirty="0"/>
            </a:br>
            <a:r>
              <a:rPr lang="en-US" dirty="0"/>
              <a:t>3. Management of infertility.</a:t>
            </a:r>
          </a:p>
          <a:p>
            <a:pPr marL="0" indent="0" algn="l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2" descr="C:\Users\so\Desktop\photo_2023-10-21_13-15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3123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 algn="l">
              <a:buNone/>
            </a:pPr>
            <a:r>
              <a:rPr lang="en-US" i="1" u="sng" dirty="0"/>
              <a:t>The health benefit of family planning </a:t>
            </a:r>
            <a:br>
              <a:rPr lang="en-US" i="1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The health benefit of family planning result from:-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 The avoidance of unwanted pregnancy.</a:t>
            </a:r>
            <a:br>
              <a:rPr lang="en-US" dirty="0"/>
            </a:br>
            <a:r>
              <a:rPr lang="en-US" dirty="0"/>
              <a:t>2. Change in total number of children born to a     mother.</a:t>
            </a:r>
            <a:br>
              <a:rPr lang="en-US" dirty="0"/>
            </a:br>
            <a:r>
              <a:rPr lang="en-US" dirty="0"/>
              <a:t>3. Achievement of an optimum interval                  between pregnancies (at least two year).</a:t>
            </a:r>
            <a:br>
              <a:rPr lang="en-US" dirty="0"/>
            </a:br>
            <a:r>
              <a:rPr lang="en-US" dirty="0"/>
              <a:t>4. Change in time at which birth occur,                 particularly the first and the last pregnancy  in relation to the age of mother. </a:t>
            </a:r>
          </a:p>
        </p:txBody>
      </p:sp>
    </p:spTree>
    <p:extLst>
      <p:ext uri="{BB962C8B-B14F-4D97-AF65-F5344CB8AC3E}">
        <p14:creationId xmlns:p14="http://schemas.microsoft.com/office/powerpoint/2010/main" val="32204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80728"/>
            <a:ext cx="7643192" cy="514543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Factors influencing the acceptance of family planning:-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 Traditional.</a:t>
            </a:r>
            <a:br>
              <a:rPr lang="en-US" dirty="0"/>
            </a:br>
            <a:r>
              <a:rPr lang="en-US" dirty="0"/>
              <a:t>2. Religious.</a:t>
            </a:r>
            <a:br>
              <a:rPr lang="en-US" dirty="0"/>
            </a:br>
            <a:r>
              <a:rPr lang="en-US" dirty="0"/>
              <a:t>3. Political belief.</a:t>
            </a:r>
            <a:br>
              <a:rPr lang="en-US" dirty="0"/>
            </a:br>
            <a:r>
              <a:rPr lang="en-US" dirty="0"/>
              <a:t>4. Economic.</a:t>
            </a:r>
            <a:br>
              <a:rPr lang="en-US" dirty="0"/>
            </a:br>
            <a:r>
              <a:rPr lang="en-US" dirty="0"/>
              <a:t>5. Educational factors.</a:t>
            </a:r>
            <a:br>
              <a:rPr lang="en-US" dirty="0"/>
            </a:br>
            <a:r>
              <a:rPr lang="en-US" dirty="0"/>
              <a:t>6. Mortality of children.</a:t>
            </a:r>
            <a:br>
              <a:rPr lang="en-US" dirty="0"/>
            </a:br>
            <a:r>
              <a:rPr lang="en-US" dirty="0"/>
              <a:t>7. Family planning method</a:t>
            </a:r>
          </a:p>
        </p:txBody>
      </p:sp>
      <p:pic>
        <p:nvPicPr>
          <p:cNvPr id="3075" name="Picture 3" descr="C:\Users\so\Desktop\photo_2023-10-21_13-15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48" y="4513684"/>
            <a:ext cx="3248248" cy="22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1" dirty="0"/>
              <a:t>Major maternal health problems in the postpartum period </a:t>
            </a:r>
            <a:br>
              <a:rPr lang="en-US" b="1" i="1" dirty="0"/>
            </a:br>
            <a:r>
              <a:rPr lang="en-US" b="1" i="1" dirty="0"/>
              <a:t>      </a:t>
            </a:r>
            <a:r>
              <a:rPr lang="en-US" dirty="0" smtClean="0"/>
              <a:t>A </a:t>
            </a:r>
            <a:r>
              <a:rPr lang="en-US" dirty="0"/>
              <a:t>number of serious complications and the majority of maternal deaths occur in the postpartum period, especially in </a:t>
            </a:r>
            <a:endParaRPr lang="en-US" dirty="0" smtClean="0"/>
          </a:p>
          <a:p>
            <a:pPr algn="l"/>
            <a:r>
              <a:rPr lang="en-US" dirty="0" smtClean="0"/>
              <a:t>developing </a:t>
            </a:r>
            <a:r>
              <a:rPr lang="en-US" dirty="0"/>
              <a:t>countries.</a:t>
            </a:r>
          </a:p>
        </p:txBody>
      </p:sp>
      <p:pic>
        <p:nvPicPr>
          <p:cNvPr id="5" name="Picture 2" descr="C:\Users\so\Desktop\photo_2023-10-21_12-37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9"/>
            <a:ext cx="353337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908720"/>
            <a:ext cx="7498080" cy="5339680"/>
          </a:xfrm>
        </p:spPr>
        <p:txBody>
          <a:bodyPr>
            <a:normAutofit/>
          </a:bodyPr>
          <a:lstStyle/>
          <a:p>
            <a:pPr marL="0" indent="0" algn="l">
              <a:buNone/>
              <a:defRPr/>
            </a:pPr>
            <a:r>
              <a:rPr lang="en-US" b="1" u="sng" dirty="0" smtClean="0">
                <a:solidFill>
                  <a:srgbClr val="FFC000"/>
                </a:solidFill>
              </a:rPr>
              <a:t>Place </a:t>
            </a:r>
            <a:r>
              <a:rPr lang="en-US" b="1" u="sng" dirty="0">
                <a:solidFill>
                  <a:srgbClr val="FFC000"/>
                </a:solidFill>
              </a:rPr>
              <a:t>of delivery</a:t>
            </a:r>
            <a:endParaRPr lang="en-US" dirty="0">
              <a:solidFill>
                <a:srgbClr val="FFC000"/>
              </a:solidFill>
            </a:endParaRPr>
          </a:p>
          <a:p>
            <a:pPr marL="0" indent="0" algn="l"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1-</a:t>
            </a:r>
            <a:r>
              <a:rPr lang="en-US" dirty="0"/>
              <a:t> Institutional delivery either hospital or health center</a:t>
            </a:r>
          </a:p>
          <a:p>
            <a:pPr marL="0" indent="0" algn="l"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2-</a:t>
            </a:r>
            <a:r>
              <a:rPr lang="en-US" dirty="0"/>
              <a:t> Home delivery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  <a:r>
              <a:rPr lang="en-US" dirty="0"/>
              <a:t>This phase is characterized not only by its short duration (hours), but also by being a dangerous phase for both mother and infant. If not properly handled, it leads to morbidity or mortality of </a:t>
            </a:r>
            <a:r>
              <a:rPr lang="en-US" dirty="0" smtClean="0"/>
              <a:t>either one </a:t>
            </a:r>
            <a:r>
              <a:rPr lang="en-US" dirty="0"/>
              <a:t>or both of them.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i="1" u="sng" dirty="0"/>
              <a:t>1. Postpartum </a:t>
            </a:r>
            <a:r>
              <a:rPr lang="en-US" b="1" i="1" u="sng" dirty="0" err="1"/>
              <a:t>haemorrhage</a:t>
            </a:r>
            <a:r>
              <a:rPr lang="en-US" b="1" i="1" u="sng" dirty="0"/>
              <a:t> 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This is the most important single cause of maternal deaths in the world. The majority of these deaths </a:t>
            </a:r>
            <a:r>
              <a:rPr lang="en-US" dirty="0">
                <a:solidFill>
                  <a:srgbClr val="FF0000"/>
                </a:solidFill>
              </a:rPr>
              <a:t>(88%) </a:t>
            </a:r>
            <a:r>
              <a:rPr lang="en-US" dirty="0"/>
              <a:t>occur within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hours of delivery indicating that they are a consequence of events in the </a:t>
            </a:r>
            <a:r>
              <a:rPr lang="en-US" dirty="0">
                <a:solidFill>
                  <a:srgbClr val="FF0000"/>
                </a:solidFill>
              </a:rPr>
              <a:t>third stage </a:t>
            </a:r>
            <a:r>
              <a:rPr lang="en-US" dirty="0"/>
              <a:t>of </a:t>
            </a:r>
            <a:r>
              <a:rPr lang="en-US" dirty="0" err="1"/>
              <a:t>labour</a:t>
            </a:r>
            <a:r>
              <a:rPr lang="en-US" dirty="0"/>
              <a:t>. The predisposing factors of which </a:t>
            </a:r>
            <a:r>
              <a:rPr lang="en-US" dirty="0" err="1">
                <a:solidFill>
                  <a:srgbClr val="FF0000"/>
                </a:solidFill>
              </a:rPr>
              <a:t>anaemia</a:t>
            </a:r>
            <a:r>
              <a:rPr lang="en-US" dirty="0"/>
              <a:t> has to be one of the most significant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1" u="sng" dirty="0"/>
              <a:t>2. (Pre) </a:t>
            </a:r>
            <a:r>
              <a:rPr lang="en-US" b="1" i="1" u="sng" dirty="0" err="1"/>
              <a:t>eclampsia</a:t>
            </a:r>
            <a:r>
              <a:rPr lang="en-US" b="1" i="1" u="sng" dirty="0"/>
              <a:t> 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This is the </a:t>
            </a:r>
            <a:r>
              <a:rPr lang="en-US" dirty="0">
                <a:solidFill>
                  <a:srgbClr val="FF0000"/>
                </a:solidFill>
              </a:rPr>
              <a:t>third most </a:t>
            </a:r>
            <a:r>
              <a:rPr lang="en-US" dirty="0"/>
              <a:t>important cause of maternal mortality worldwide. Hypertensive disorders of pregnancy may start after </a:t>
            </a:r>
            <a:r>
              <a:rPr lang="en-US" dirty="0">
                <a:solidFill>
                  <a:srgbClr val="FF0000"/>
                </a:solidFill>
              </a:rPr>
              <a:t>20 weeks gestation</a:t>
            </a:r>
            <a:r>
              <a:rPr lang="en-US" dirty="0"/>
              <a:t>. But they are more common towards the end of pregnancy.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i="1" u="sng" dirty="0"/>
              <a:t>3. Puerperal genital infection 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Puerperal infections are still a major cause of maternal mortality in developing countries and to a lesser degree, in developed countries. </a:t>
            </a:r>
            <a:br>
              <a:rPr lang="en-US" dirty="0"/>
            </a:br>
            <a:r>
              <a:rPr lang="en-US" dirty="0"/>
              <a:t>       Predisposing factors for puerperal genital infections are prolonged </a:t>
            </a:r>
            <a:r>
              <a:rPr lang="en-US" dirty="0" err="1"/>
              <a:t>labour</a:t>
            </a:r>
            <a:r>
              <a:rPr lang="en-US" dirty="0"/>
              <a:t>, </a:t>
            </a:r>
            <a:r>
              <a:rPr lang="en-US" dirty="0" err="1"/>
              <a:t>prelabour</a:t>
            </a:r>
            <a:r>
              <a:rPr lang="en-US" dirty="0"/>
              <a:t> rupture of the membranes, frequent vaginal examination, internal (vaginal) electronic fetal monitoring and caesarian section.</a:t>
            </a:r>
          </a:p>
        </p:txBody>
      </p:sp>
    </p:spTree>
    <p:extLst>
      <p:ext uri="{BB962C8B-B14F-4D97-AF65-F5344CB8AC3E}">
        <p14:creationId xmlns:p14="http://schemas.microsoft.com/office/powerpoint/2010/main" val="27834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b="1" i="1" u="sng" dirty="0"/>
              <a:t>4. Thromboembolic disease 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In developed countries thromboembolic disease (TED) is a major cause of maternal mortality. In developing countries it is relatively less frequent than other causes like </a:t>
            </a:r>
            <a:r>
              <a:rPr lang="en-US" dirty="0" err="1"/>
              <a:t>haemorrhage</a:t>
            </a:r>
            <a:r>
              <a:rPr lang="en-US" dirty="0"/>
              <a:t> and infections. Pulmonary embolism is the serious manifestation of TED, and largely accounts for the mortality caused by it. Pulmonary embolism in the </a:t>
            </a:r>
            <a:r>
              <a:rPr lang="en-US" dirty="0" err="1"/>
              <a:t>puerperium</a:t>
            </a:r>
            <a:r>
              <a:rPr lang="en-US" dirty="0"/>
              <a:t> very often comes </a:t>
            </a:r>
            <a:r>
              <a:rPr lang="en-US" dirty="0">
                <a:solidFill>
                  <a:srgbClr val="FF0000"/>
                </a:solidFill>
              </a:rPr>
              <a:t>unexpectedly</a:t>
            </a:r>
            <a:r>
              <a:rPr lang="en-US" dirty="0"/>
              <a:t>, without preceding clinical signs of deep venous thrombosis.</a:t>
            </a:r>
          </a:p>
        </p:txBody>
      </p:sp>
    </p:spTree>
    <p:extLst>
      <p:ext uri="{BB962C8B-B14F-4D97-AF65-F5344CB8AC3E}">
        <p14:creationId xmlns:p14="http://schemas.microsoft.com/office/powerpoint/2010/main" val="12756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5. Complications of the urinary tract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 fontScale="85000" lnSpcReduction="10000"/>
          </a:bodyPr>
          <a:lstStyle/>
          <a:p>
            <a:pPr marL="82296" indent="0" algn="l">
              <a:buNone/>
            </a:pPr>
            <a:r>
              <a:rPr lang="en-US" i="1" u="sng" smtClean="0">
                <a:solidFill>
                  <a:srgbClr val="FF0000"/>
                </a:solidFill>
              </a:rPr>
              <a:t>Retention </a:t>
            </a:r>
            <a:r>
              <a:rPr lang="en-US" i="1" u="sng" dirty="0">
                <a:solidFill>
                  <a:srgbClr val="FF0000"/>
                </a:solidFill>
              </a:rPr>
              <a:t>of urine 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During the first days postpartum retention of urine with bladder distension is a frequent phenomenon. It is caused by several factors: during the second stage of </a:t>
            </a:r>
            <a:r>
              <a:rPr lang="en-US" dirty="0" err="1"/>
              <a:t>labour</a:t>
            </a:r>
            <a:r>
              <a:rPr lang="en-US" dirty="0"/>
              <a:t> the presenting part of the fetus, usually the head, presses against the urethra and the bladder and may cause </a:t>
            </a:r>
            <a:r>
              <a:rPr lang="en-US" dirty="0" err="1">
                <a:solidFill>
                  <a:srgbClr val="FF0000"/>
                </a:solidFill>
              </a:rPr>
              <a:t>oedema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Lacerations</a:t>
            </a:r>
            <a:r>
              <a:rPr lang="en-US" dirty="0"/>
              <a:t> and pain in the vulvar region may also inhibit the voiding of urine. The </a:t>
            </a:r>
            <a:r>
              <a:rPr lang="en-US" dirty="0">
                <a:solidFill>
                  <a:srgbClr val="FF0000"/>
                </a:solidFill>
              </a:rPr>
              <a:t>changed anatomy </a:t>
            </a:r>
            <a:r>
              <a:rPr lang="en-US" dirty="0"/>
              <a:t>in the lower abdomen after birth may reduce the sensation of the bladder.</a:t>
            </a:r>
          </a:p>
        </p:txBody>
      </p:sp>
    </p:spTree>
    <p:extLst>
      <p:ext uri="{BB962C8B-B14F-4D97-AF65-F5344CB8AC3E}">
        <p14:creationId xmlns:p14="http://schemas.microsoft.com/office/powerpoint/2010/main" val="36648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During the first 12-24 hours after delivery bladder distension may gradually occur. The woman complains of increasing pain in the lower abdomen. And subsequently of the involuntary loss of small amounts of urine.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952328" cy="23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 algn="l">
              <a:buNone/>
            </a:pPr>
            <a:r>
              <a:rPr lang="en-US" b="1" i="1" u="sng" dirty="0"/>
              <a:t>6. Puerperal mastitis 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In the early stages mastitis is probably mainly due to </a:t>
            </a:r>
            <a:r>
              <a:rPr lang="en-US" dirty="0">
                <a:solidFill>
                  <a:srgbClr val="FF0000"/>
                </a:solidFill>
              </a:rPr>
              <a:t>poor drainage of milk </a:t>
            </a:r>
            <a:r>
              <a:rPr lang="en-US" dirty="0"/>
              <a:t>from part or all of the breast, due to </a:t>
            </a:r>
            <a:r>
              <a:rPr lang="en-US" dirty="0">
                <a:solidFill>
                  <a:srgbClr val="FF0000"/>
                </a:solidFill>
              </a:rPr>
              <a:t>poor sucking technique</a:t>
            </a:r>
            <a:r>
              <a:rPr lang="en-US" dirty="0"/>
              <a:t>, and thus antibiotics are not indicated at this stage. Technique should be corrected.</a:t>
            </a:r>
          </a:p>
          <a:p>
            <a:pPr marL="0" indent="0" algn="l">
              <a:buNone/>
            </a:pPr>
            <a:r>
              <a:rPr lang="en-US" dirty="0"/>
              <a:t> </a:t>
            </a:r>
          </a:p>
          <a:p>
            <a:pPr marL="82296" indent="0" algn="l">
              <a:buNone/>
            </a:pPr>
            <a:r>
              <a:rPr lang="en-US" dirty="0" smtClean="0"/>
              <a:t> </a:t>
            </a:r>
            <a:r>
              <a:rPr lang="en-US" dirty="0"/>
              <a:t>Breastfeeding should continue.</a:t>
            </a:r>
          </a:p>
          <a:p>
            <a:pPr marL="82296" indent="0" algn="l">
              <a:buNone/>
            </a:pPr>
            <a:r>
              <a:rPr lang="en-US" dirty="0" smtClean="0"/>
              <a:t>Attachment of the infant to the breast to improve milk removal from the affected area.</a:t>
            </a:r>
          </a:p>
          <a:p>
            <a:pPr marL="82296" indent="0" algn="l">
              <a:buNone/>
            </a:pPr>
            <a:r>
              <a:rPr lang="en-US" dirty="0" smtClean="0"/>
              <a:t> </a:t>
            </a:r>
            <a:r>
              <a:rPr lang="en-US" dirty="0"/>
              <a:t>Antibiotics can be given if the condition does not improve within 12-24 hours or if the initial condition is very acute. </a:t>
            </a:r>
          </a:p>
        </p:txBody>
      </p:sp>
    </p:spTree>
    <p:extLst>
      <p:ext uri="{BB962C8B-B14F-4D97-AF65-F5344CB8AC3E}">
        <p14:creationId xmlns:p14="http://schemas.microsoft.com/office/powerpoint/2010/main" val="984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l">
              <a:buNone/>
            </a:pPr>
            <a:r>
              <a:rPr lang="en-US" b="1" i="1" u="sng" dirty="0"/>
              <a:t>7. Psychological problems in the postpartum period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Although the days after birth are generally considered a period of intense happiness, this period has its dark sides too. During some of these days or even during several weeks many mothers do not feel happy at all,</a:t>
            </a:r>
          </a:p>
          <a:p>
            <a:pPr marL="82296" indent="0" algn="l">
              <a:buNone/>
            </a:pP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l">
              <a:buNone/>
            </a:pPr>
            <a:r>
              <a:rPr lang="en-US" dirty="0" smtClean="0"/>
              <a:t>The </a:t>
            </a:r>
            <a:r>
              <a:rPr lang="en-US" dirty="0"/>
              <a:t>postpartum period should be considered as a </a:t>
            </a:r>
            <a:r>
              <a:rPr lang="en-US" dirty="0">
                <a:solidFill>
                  <a:srgbClr val="FF0000"/>
                </a:solidFill>
              </a:rPr>
              <a:t>vulnerable time for the development of emotional and psychological </a:t>
            </a:r>
            <a:r>
              <a:rPr lang="en-US" dirty="0" smtClean="0">
                <a:solidFill>
                  <a:srgbClr val="FF0000"/>
                </a:solidFill>
              </a:rPr>
              <a:t>disorders</a:t>
            </a:r>
          </a:p>
          <a:p>
            <a:pPr marL="82296" indent="0" algn="l">
              <a:buNone/>
            </a:pPr>
            <a:r>
              <a:rPr lang="en-US" dirty="0"/>
              <a:t>The last part of pregnancy and childbirth can be troublesome; the body goes through</a:t>
            </a:r>
            <a:r>
              <a:rPr lang="en-US" dirty="0">
                <a:solidFill>
                  <a:srgbClr val="FF0000"/>
                </a:solidFill>
              </a:rPr>
              <a:t> rapid changes, especially hormonal.</a:t>
            </a:r>
          </a:p>
        </p:txBody>
      </p:sp>
    </p:spTree>
    <p:extLst>
      <p:ext uri="{BB962C8B-B14F-4D97-AF65-F5344CB8AC3E}">
        <p14:creationId xmlns:p14="http://schemas.microsoft.com/office/powerpoint/2010/main" val="18595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l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82296" indent="0" algn="l">
              <a:buNone/>
            </a:pPr>
            <a:r>
              <a:rPr lang="en-US" dirty="0"/>
              <a:t> In the first days postpartum the body often feels painful and uncomfortable. </a:t>
            </a:r>
          </a:p>
          <a:p>
            <a:pPr marL="82296" indent="0" algn="l">
              <a:buNone/>
            </a:pPr>
            <a:r>
              <a:rPr lang="en-US" dirty="0"/>
              <a:t>The regular </a:t>
            </a:r>
            <a:r>
              <a:rPr lang="en-US" dirty="0">
                <a:solidFill>
                  <a:srgbClr val="FF0000"/>
                </a:solidFill>
              </a:rPr>
              <a:t>care of the baby </a:t>
            </a:r>
            <a:r>
              <a:rPr lang="en-US" dirty="0"/>
              <a:t>involves </a:t>
            </a:r>
            <a:r>
              <a:rPr lang="en-US" dirty="0" smtClean="0"/>
              <a:t>new tasks </a:t>
            </a:r>
            <a:r>
              <a:rPr lang="en-US" dirty="0"/>
              <a:t>and uncertainties </a:t>
            </a:r>
          </a:p>
          <a:p>
            <a:pPr marL="82296" indent="0" algn="l">
              <a:buNone/>
            </a:pPr>
            <a:r>
              <a:rPr lang="en-US" dirty="0"/>
              <a:t>and disturbs the </a:t>
            </a:r>
            <a:r>
              <a:rPr lang="en-US" dirty="0">
                <a:solidFill>
                  <a:srgbClr val="FF0000"/>
                </a:solidFill>
              </a:rPr>
              <a:t>night's rest</a:t>
            </a:r>
            <a:r>
              <a:rPr lang="en-US" dirty="0"/>
              <a:t>, </a:t>
            </a:r>
            <a:endParaRPr lang="en-US" dirty="0" smtClean="0"/>
          </a:p>
          <a:p>
            <a:pPr marL="82296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relationship to the partner changes</a:t>
            </a:r>
            <a:r>
              <a:rPr lang="en-US" dirty="0"/>
              <a:t>. Especially after the birth of a first child.</a:t>
            </a:r>
          </a:p>
        </p:txBody>
      </p:sp>
    </p:spTree>
    <p:extLst>
      <p:ext uri="{BB962C8B-B14F-4D97-AF65-F5344CB8AC3E}">
        <p14:creationId xmlns:p14="http://schemas.microsoft.com/office/powerpoint/2010/main" val="4299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88640"/>
            <a:ext cx="7560840" cy="4176464"/>
          </a:xfrm>
        </p:spPr>
        <p:txBody>
          <a:bodyPr>
            <a:noAutofit/>
          </a:bodyPr>
          <a:lstStyle/>
          <a:p>
            <a:r>
              <a:rPr lang="en-US" sz="2400" dirty="0"/>
              <a:t> 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mother</a:t>
            </a:r>
            <a:r>
              <a:rPr lang="en-US" sz="2400" dirty="0">
                <a:solidFill>
                  <a:schemeClr val="tx1"/>
                </a:solidFill>
              </a:rPr>
              <a:t> might develop complications such as bleeding, may be exposed to surgical interventions,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or </a:t>
            </a:r>
            <a:r>
              <a:rPr lang="en-US" sz="2400" dirty="0">
                <a:solidFill>
                  <a:schemeClr val="tx1"/>
                </a:solidFill>
              </a:rPr>
              <a:t>subjected to infections and to trauma.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The </a:t>
            </a:r>
            <a:r>
              <a:rPr lang="en-US" sz="2400" dirty="0">
                <a:solidFill>
                  <a:srgbClr val="FF0000"/>
                </a:solidFill>
              </a:rPr>
              <a:t>infant</a:t>
            </a:r>
            <a:r>
              <a:rPr lang="en-US" sz="2400" dirty="0">
                <a:solidFill>
                  <a:schemeClr val="tx1"/>
                </a:solidFill>
              </a:rPr>
              <a:t> may be exposed to asphyxia, trauma, hypothermia or infections.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Good natal care </a:t>
            </a:r>
            <a:r>
              <a:rPr lang="en-US" sz="2400" dirty="0">
                <a:solidFill>
                  <a:schemeClr val="tx1"/>
                </a:solidFill>
              </a:rPr>
              <a:t>will reduce the number of deaths and disabilities resulting from such conditions.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09202"/>
            <a:ext cx="4569296" cy="25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4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o\Desktop\photo_2023-10-21_11-21-47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7062678" cy="51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o\Desktop\photo_2023-10-21_12-34-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416535" cy="54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68" y="476672"/>
            <a:ext cx="5657832" cy="214625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THANK YOU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6146" name="Picture 2" descr="C:\Users\so\Desktop\photo_2023-10-21_13-41-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633670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4857403"/>
          </a:xfrm>
        </p:spPr>
        <p:txBody>
          <a:bodyPr>
            <a:normAutofit fontScale="92500" lnSpcReduction="10000"/>
          </a:bodyPr>
          <a:lstStyle/>
          <a:p>
            <a:pPr marL="0" indent="0" algn="l" rtl="1">
              <a:buNone/>
            </a:pPr>
            <a:r>
              <a:rPr lang="en-US" b="1" dirty="0">
                <a:solidFill>
                  <a:srgbClr val="FF0000"/>
                </a:solidFill>
              </a:rPr>
              <a:t>Delivery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 algn="l" rtl="1">
              <a:buNone/>
            </a:pPr>
            <a:r>
              <a:rPr lang="en-US" dirty="0"/>
              <a:t>may take place in</a:t>
            </a:r>
            <a:r>
              <a:rPr lang="en-US" dirty="0">
                <a:solidFill>
                  <a:srgbClr val="FF0000"/>
                </a:solidFill>
              </a:rPr>
              <a:t> maternity hospitals</a:t>
            </a:r>
            <a:r>
              <a:rPr lang="en-US" dirty="0"/>
              <a:t>, </a:t>
            </a:r>
            <a:r>
              <a:rPr lang="en-US" dirty="0" err="1" smtClean="0"/>
              <a:t>H.centres</a:t>
            </a:r>
            <a:r>
              <a:rPr lang="en-US" dirty="0" smtClean="0"/>
              <a:t> </a:t>
            </a:r>
            <a:r>
              <a:rPr lang="en-US" dirty="0"/>
              <a:t>and institutions.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 Home delivery </a:t>
            </a:r>
            <a:r>
              <a:rPr lang="en-US" dirty="0"/>
              <a:t>may be appropriate for a normal delivery, provided that the person attending the delivery is suitably trained and equipped, and that referral to a higher level of care is available in case of complications.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Complication</a:t>
            </a:r>
            <a:r>
              <a:rPr lang="en-US" dirty="0"/>
              <a:t> of delivery is unexpected,  so emergency services providing skilled intervention should always be available.</a:t>
            </a:r>
          </a:p>
        </p:txBody>
      </p:sp>
    </p:spTree>
    <p:extLst>
      <p:ext uri="{BB962C8B-B14F-4D97-AF65-F5344CB8AC3E}">
        <p14:creationId xmlns:p14="http://schemas.microsoft.com/office/powerpoint/2010/main" val="348855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1"/>
            <a:r>
              <a:rPr lang="en-US" b="1" dirty="0">
                <a:solidFill>
                  <a:srgbClr val="FF0000"/>
                </a:solidFill>
              </a:rPr>
              <a:t>Skilled birth attendants: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 rtl="1">
              <a:buNone/>
            </a:pPr>
            <a:r>
              <a:rPr lang="en-US" dirty="0"/>
              <a:t>A skilled attendant is a doctor, midwife or a nurse who has learnt the skills necessary to manage normal </a:t>
            </a:r>
          </a:p>
          <a:p>
            <a:pPr marL="0" indent="0" algn="l" rtl="1">
              <a:buNone/>
            </a:pPr>
            <a:r>
              <a:rPr lang="en-US" dirty="0"/>
              <a:t>deliveries and diagnose or refer obstetric complications. </a:t>
            </a:r>
          </a:p>
          <a:p>
            <a:pPr marL="0" indent="0" algn="l" rtl="1">
              <a:buNone/>
            </a:pPr>
            <a:endParaRPr lang="en-US" dirty="0"/>
          </a:p>
          <a:p>
            <a:pPr marL="0" indent="0" algn="l" rtl="1">
              <a:buNone/>
            </a:pPr>
            <a:r>
              <a:rPr lang="en-US" dirty="0"/>
              <a:t>The skilled birth attendant must be able to: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- Manage normal </a:t>
            </a:r>
            <a:r>
              <a:rPr lang="en-US" dirty="0" err="1"/>
              <a:t>labour</a:t>
            </a:r>
            <a:r>
              <a:rPr lang="en-US" dirty="0"/>
              <a:t> and delivery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- Recognize the onset of complications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-Perform essential interventions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- Start treatment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- Supervise the referral of the mother and baby for interventions that are beyond their competence.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5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09520" cy="1143000"/>
          </a:xfrm>
        </p:spPr>
        <p:txBody>
          <a:bodyPr>
            <a:normAutofit/>
          </a:bodyPr>
          <a:lstStyle/>
          <a:p>
            <a:pPr algn="l" rtl="1"/>
            <a:r>
              <a:rPr lang="en-US" sz="2400" b="1" dirty="0"/>
              <a:t>Traditional birth attendants (TBAs):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52736"/>
            <a:ext cx="7581528" cy="4453955"/>
          </a:xfrm>
        </p:spPr>
        <p:txBody>
          <a:bodyPr>
            <a:noAutofit/>
          </a:bodyPr>
          <a:lstStyle/>
          <a:p>
            <a:pPr marL="0" indent="0" algn="l" rtl="1">
              <a:buNone/>
            </a:pPr>
            <a:r>
              <a:rPr lang="en-US" sz="2400" b="1" dirty="0"/>
              <a:t>They are people, usually women, who have acquired their skills in delivering women by working with other traditional birth attendants and from their own experience</a:t>
            </a:r>
            <a:r>
              <a:rPr lang="en-US" sz="2400" dirty="0"/>
              <a:t>.</a:t>
            </a:r>
          </a:p>
          <a:p>
            <a:pPr algn="l" rtl="1"/>
            <a:endParaRPr lang="en-US" sz="2400" dirty="0"/>
          </a:p>
          <a:p>
            <a:pPr marL="0" indent="0" algn="l" rtl="1">
              <a:buNone/>
            </a:pPr>
            <a:r>
              <a:rPr lang="en-US" sz="2400" dirty="0"/>
              <a:t>Primary health care programs have been devised for training of these </a:t>
            </a:r>
            <a:r>
              <a:rPr lang="en-US" sz="2400" b="1" dirty="0"/>
              <a:t>TBAs</a:t>
            </a:r>
            <a:r>
              <a:rPr lang="en-US" sz="2400" dirty="0"/>
              <a:t> and for incorporating them within the health services.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9080"/>
            <a:ext cx="4035524" cy="20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7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48681"/>
            <a:ext cx="7715200" cy="5760640"/>
          </a:xfrm>
        </p:spPr>
        <p:txBody>
          <a:bodyPr>
            <a:normAutofit fontScale="85000" lnSpcReduction="10000"/>
          </a:bodyPr>
          <a:lstStyle/>
          <a:p>
            <a:pPr marL="3200400" lvl="7" indent="0" algn="l" rtl="1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The </a:t>
            </a:r>
            <a:r>
              <a:rPr lang="en-US" sz="3400" b="1" dirty="0">
                <a:solidFill>
                  <a:srgbClr val="FF0000"/>
                </a:solidFill>
              </a:rPr>
              <a:t>training program is </a:t>
            </a:r>
            <a:r>
              <a:rPr lang="en-US" sz="3400" b="1" dirty="0" smtClean="0">
                <a:solidFill>
                  <a:srgbClr val="FF0000"/>
                </a:solidFill>
              </a:rPr>
              <a:t>designed </a:t>
            </a:r>
            <a:r>
              <a:rPr lang="en-US" sz="3400" b="1" dirty="0">
                <a:solidFill>
                  <a:srgbClr val="FF0000"/>
                </a:solidFill>
              </a:rPr>
              <a:t>to</a:t>
            </a:r>
          </a:p>
          <a:p>
            <a:pPr marL="0" indent="0" algn="l" rtl="1">
              <a:buNone/>
            </a:pPr>
            <a:r>
              <a:rPr lang="en-US" dirty="0"/>
              <a:t> </a:t>
            </a:r>
            <a:r>
              <a:rPr lang="en-US" dirty="0" smtClean="0"/>
              <a:t>.</a:t>
            </a:r>
            <a:r>
              <a:rPr lang="en-US" sz="3400" dirty="0" smtClean="0">
                <a:solidFill>
                  <a:srgbClr val="FF0000"/>
                </a:solidFill>
              </a:rPr>
              <a:t>p</a:t>
            </a:r>
            <a:r>
              <a:rPr lang="en-US" sz="3400" dirty="0" smtClean="0"/>
              <a:t>romote </a:t>
            </a:r>
            <a:r>
              <a:rPr lang="en-US" sz="3400" dirty="0"/>
              <a:t>safer birth practices,</a:t>
            </a:r>
          </a:p>
          <a:p>
            <a:pPr marL="0" indent="0" algn="l" rtl="1">
              <a:buNone/>
            </a:pPr>
            <a:r>
              <a:rPr lang="en-US" sz="3400" dirty="0" smtClean="0"/>
              <a:t>avoid </a:t>
            </a:r>
            <a:r>
              <a:rPr lang="en-US" sz="3400" dirty="0"/>
              <a:t>harmful practices, </a:t>
            </a:r>
          </a:p>
          <a:p>
            <a:pPr marL="0" indent="0" algn="l" rtl="1">
              <a:buNone/>
            </a:pPr>
            <a:r>
              <a:rPr lang="en-US" sz="3400" dirty="0" smtClean="0"/>
              <a:t> .</a:t>
            </a:r>
            <a:r>
              <a:rPr lang="en-US" sz="3400" dirty="0">
                <a:solidFill>
                  <a:srgbClr val="FF0000"/>
                </a:solidFill>
              </a:rPr>
              <a:t>I</a:t>
            </a:r>
            <a:r>
              <a:rPr lang="en-US" sz="3400" dirty="0" smtClean="0"/>
              <a:t>mprove </a:t>
            </a:r>
            <a:r>
              <a:rPr lang="en-US" sz="3400" dirty="0"/>
              <a:t>their technique with regards to hygiene and cleanliness, </a:t>
            </a:r>
          </a:p>
          <a:p>
            <a:pPr marL="0" indent="0" algn="l" rtl="1">
              <a:buNone/>
            </a:pPr>
            <a:r>
              <a:rPr lang="en-US" sz="3400" dirty="0" smtClean="0"/>
              <a:t> .</a:t>
            </a:r>
            <a:r>
              <a:rPr lang="en-US" sz="3400" dirty="0" smtClean="0">
                <a:solidFill>
                  <a:srgbClr val="FF0000"/>
                </a:solidFill>
              </a:rPr>
              <a:t>R</a:t>
            </a:r>
            <a:r>
              <a:rPr lang="en-US" sz="3400" dirty="0" smtClean="0"/>
              <a:t>ecognize </a:t>
            </a:r>
            <a:r>
              <a:rPr lang="en-US" sz="3400" dirty="0"/>
              <a:t>abnormalities which indicate the </a:t>
            </a:r>
            <a:r>
              <a:rPr lang="en-US" sz="3400" dirty="0" err="1" smtClean="0"/>
              <a:t>need.for</a:t>
            </a:r>
            <a:r>
              <a:rPr lang="en-US" sz="3400" dirty="0" smtClean="0"/>
              <a:t> </a:t>
            </a:r>
            <a:r>
              <a:rPr lang="en-US" sz="3400" dirty="0"/>
              <a:t>referral for more skilled management,</a:t>
            </a:r>
          </a:p>
          <a:p>
            <a:pPr marL="0" indent="0" algn="l" rtl="1">
              <a:buNone/>
            </a:pPr>
            <a:r>
              <a:rPr lang="en-US" sz="3400" dirty="0"/>
              <a:t> </a:t>
            </a:r>
            <a:r>
              <a:rPr lang="en-US" sz="3400" dirty="0" smtClean="0"/>
              <a:t> .</a:t>
            </a:r>
            <a:r>
              <a:rPr lang="en-US" sz="3400" dirty="0" smtClean="0">
                <a:solidFill>
                  <a:srgbClr val="FF0000"/>
                </a:solidFill>
              </a:rPr>
              <a:t>T</a:t>
            </a:r>
            <a:r>
              <a:rPr lang="en-US" sz="3400" dirty="0" smtClean="0"/>
              <a:t>o </a:t>
            </a:r>
            <a:r>
              <a:rPr lang="en-US" sz="3400" dirty="0"/>
              <a:t>know their limitations thus do not attempt to deal with problems beyond their skills.</a:t>
            </a:r>
          </a:p>
          <a:p>
            <a:pPr marL="0" indent="0" algn="l">
              <a:buNone/>
            </a:pPr>
            <a:r>
              <a:rPr lang="en-US" sz="3400" dirty="0" smtClean="0"/>
              <a:t>.</a:t>
            </a:r>
            <a:r>
              <a:rPr lang="en-US" sz="3400" dirty="0" smtClean="0">
                <a:solidFill>
                  <a:srgbClr val="FF0000"/>
                </a:solidFill>
              </a:rPr>
              <a:t>T</a:t>
            </a:r>
            <a:r>
              <a:rPr lang="en-US" sz="3400" dirty="0" smtClean="0"/>
              <a:t>hey </a:t>
            </a:r>
            <a:r>
              <a:rPr lang="en-US" sz="3400" dirty="0"/>
              <a:t>are also supplied with simple kits which include hygienic dressings and basic </a:t>
            </a:r>
            <a:r>
              <a:rPr lang="en-US" sz="3400" dirty="0" smtClean="0"/>
              <a:t>equipment's.</a:t>
            </a:r>
            <a:endParaRPr lang="en-US" sz="3400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Emergency obstetric care (</a:t>
            </a:r>
            <a:r>
              <a:rPr lang="en-US" sz="3100" b="1" dirty="0" err="1"/>
              <a:t>EmOC</a:t>
            </a:r>
            <a:r>
              <a:rPr lang="en-US" sz="3100" b="1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4857403"/>
          </a:xfrm>
        </p:spPr>
        <p:txBody>
          <a:bodyPr>
            <a:normAutofit fontScale="92500" lnSpcReduction="20000"/>
          </a:bodyPr>
          <a:lstStyle/>
          <a:p>
            <a:pPr marL="0" indent="0" algn="l" rtl="1">
              <a:buNone/>
            </a:pPr>
            <a:r>
              <a:rPr lang="en-US" dirty="0"/>
              <a:t>Studies have shown the crucial role of the </a:t>
            </a:r>
            <a:r>
              <a:rPr lang="en-US" dirty="0" err="1"/>
              <a:t>EmOC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preventing maternal deaths</a:t>
            </a:r>
            <a:r>
              <a:rPr lang="en-US" dirty="0"/>
              <a:t>.</a:t>
            </a:r>
          </a:p>
          <a:p>
            <a:pPr marL="0" indent="0" algn="l" rtl="1">
              <a:buNone/>
            </a:pPr>
            <a:r>
              <a:rPr lang="en-US" dirty="0"/>
              <a:t>It is provided at the </a:t>
            </a:r>
            <a:r>
              <a:rPr lang="en-US" dirty="0">
                <a:solidFill>
                  <a:srgbClr val="FF0000"/>
                </a:solidFill>
              </a:rPr>
              <a:t>first referral level </a:t>
            </a:r>
            <a:r>
              <a:rPr lang="en-US" dirty="0"/>
              <a:t>for obstetric services. </a:t>
            </a:r>
          </a:p>
          <a:p>
            <a:pPr marL="0" indent="0" algn="l" rtl="1">
              <a:buNone/>
            </a:pPr>
            <a:r>
              <a:rPr lang="en-US" dirty="0"/>
              <a:t>This facility is required for </a:t>
            </a:r>
            <a:r>
              <a:rPr lang="en-US" dirty="0">
                <a:solidFill>
                  <a:srgbClr val="FF0000"/>
                </a:solidFill>
              </a:rPr>
              <a:t>dealing with the complications </a:t>
            </a:r>
            <a:r>
              <a:rPr lang="en-US" dirty="0"/>
              <a:t>that occur in the course of pregnancy and delivery and that </a:t>
            </a:r>
            <a:r>
              <a:rPr lang="en-US" dirty="0">
                <a:solidFill>
                  <a:srgbClr val="FF0000"/>
                </a:solidFill>
              </a:rPr>
              <a:t>require skilled intervention </a:t>
            </a:r>
            <a:r>
              <a:rPr lang="en-US" dirty="0"/>
              <a:t>to save the life of the mother and her baby.</a:t>
            </a:r>
          </a:p>
          <a:p>
            <a:pPr marL="0" indent="0" algn="l" rtl="1">
              <a:buNone/>
            </a:pPr>
            <a:r>
              <a:rPr lang="en-US" dirty="0"/>
              <a:t> It is estimated that at least </a:t>
            </a:r>
            <a:r>
              <a:rPr lang="en-US" dirty="0">
                <a:solidFill>
                  <a:srgbClr val="FF0000"/>
                </a:solidFill>
              </a:rPr>
              <a:t>5% </a:t>
            </a:r>
            <a:r>
              <a:rPr lang="en-US" dirty="0"/>
              <a:t>of pregnancies require some form of skilled obstetric intervention.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900</TotalTime>
  <Words>1034</Words>
  <Application>Microsoft Office PowerPoint</Application>
  <PresentationFormat>On-screen Show (4:3)</PresentationFormat>
  <Paragraphs>141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انقلاب</vt:lpstr>
      <vt:lpstr>(L2)  Maternal Health Care</vt:lpstr>
      <vt:lpstr>Natal care(delivery)</vt:lpstr>
      <vt:lpstr>PowerPoint Presentation</vt:lpstr>
      <vt:lpstr>PowerPoint Presentation</vt:lpstr>
      <vt:lpstr>PowerPoint Presentation</vt:lpstr>
      <vt:lpstr>PowerPoint Presentation</vt:lpstr>
      <vt:lpstr>Traditional birth attendants (TBAs):</vt:lpstr>
      <vt:lpstr>PowerPoint Presentation</vt:lpstr>
      <vt:lpstr>Emergency obstetric care (EmOC)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(L3)  Maternal Health Care</vt:lpstr>
      <vt:lpstr>Family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Complications of the urinary tract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Maher</cp:lastModifiedBy>
  <cp:revision>103</cp:revision>
  <dcterms:created xsi:type="dcterms:W3CDTF">2015-03-09T06:57:43Z</dcterms:created>
  <dcterms:modified xsi:type="dcterms:W3CDTF">2023-10-21T10:44:47Z</dcterms:modified>
</cp:coreProperties>
</file>